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64" r:id="rId2"/>
    <p:sldId id="272" r:id="rId3"/>
    <p:sldId id="277" r:id="rId4"/>
    <p:sldId id="263" r:id="rId5"/>
    <p:sldId id="279" r:id="rId6"/>
    <p:sldId id="273" r:id="rId7"/>
    <p:sldId id="275" r:id="rId8"/>
    <p:sldId id="271" r:id="rId9"/>
    <p:sldId id="280" r:id="rId10"/>
    <p:sldId id="282" r:id="rId11"/>
    <p:sldId id="283" r:id="rId12"/>
    <p:sldId id="268" r:id="rId13"/>
    <p:sldId id="269" r:id="rId14"/>
    <p:sldId id="274" r:id="rId15"/>
    <p:sldId id="278" r:id="rId16"/>
    <p:sldId id="281" r:id="rId17"/>
    <p:sldId id="270" r:id="rId18"/>
  </p:sldIdLst>
  <p:sldSz cx="9144000" cy="6858000" type="screen4x3"/>
  <p:notesSz cx="7104063" cy="10234613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05"/>
  </p:normalViewPr>
  <p:slideViewPr>
    <p:cSldViewPr snapToGrid="0" snapToObjects="1">
      <p:cViewPr varScale="1">
        <p:scale>
          <a:sx n="104" d="100"/>
          <a:sy n="104" d="100"/>
        </p:scale>
        <p:origin x="178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3B24A2B5-D9D6-2B4B-B51F-C305BDA45925}" type="datetimeFigureOut">
              <a:rPr lang="es-ES" smtClean="0"/>
              <a:t>14/3/18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EAA5F18D-8DF1-F745-BB81-18F4893A56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3940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5F18D-8DF1-F745-BB81-18F4893A5663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4135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5F18D-8DF1-F745-BB81-18F4893A5663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6734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9143-E40E-DA46-B240-017F20DA2D9D}" type="datetimeFigureOut">
              <a:rPr lang="es-ES" smtClean="0"/>
              <a:t>14/3/18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B228-4780-484F-9C14-E64670F4C4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6614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9143-E40E-DA46-B240-017F20DA2D9D}" type="datetimeFigureOut">
              <a:rPr lang="es-ES" smtClean="0"/>
              <a:t>14/3/18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B228-4780-484F-9C14-E64670F4C4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7917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9143-E40E-DA46-B240-017F20DA2D9D}" type="datetimeFigureOut">
              <a:rPr lang="es-ES" smtClean="0"/>
              <a:t>14/3/18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B228-4780-484F-9C14-E64670F4C4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2395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9143-E40E-DA46-B240-017F20DA2D9D}" type="datetimeFigureOut">
              <a:rPr lang="es-ES" smtClean="0"/>
              <a:t>14/3/18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B228-4780-484F-9C14-E64670F4C4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6707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9143-E40E-DA46-B240-017F20DA2D9D}" type="datetimeFigureOut">
              <a:rPr lang="es-ES" smtClean="0"/>
              <a:t>14/3/18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B228-4780-484F-9C14-E64670F4C4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595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9143-E40E-DA46-B240-017F20DA2D9D}" type="datetimeFigureOut">
              <a:rPr lang="es-ES" smtClean="0"/>
              <a:t>14/3/18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B228-4780-484F-9C14-E64670F4C4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3495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9143-E40E-DA46-B240-017F20DA2D9D}" type="datetimeFigureOut">
              <a:rPr lang="es-ES" smtClean="0"/>
              <a:t>14/3/18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B228-4780-484F-9C14-E64670F4C4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1786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9143-E40E-DA46-B240-017F20DA2D9D}" type="datetimeFigureOut">
              <a:rPr lang="es-ES" smtClean="0"/>
              <a:t>14/3/18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B228-4780-484F-9C14-E64670F4C4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2660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9143-E40E-DA46-B240-017F20DA2D9D}" type="datetimeFigureOut">
              <a:rPr lang="es-ES" smtClean="0"/>
              <a:t>14/3/18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B228-4780-484F-9C14-E64670F4C4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784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9143-E40E-DA46-B240-017F20DA2D9D}" type="datetimeFigureOut">
              <a:rPr lang="es-ES" smtClean="0"/>
              <a:t>14/3/18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B228-4780-484F-9C14-E64670F4C4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1806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9143-E40E-DA46-B240-017F20DA2D9D}" type="datetimeFigureOut">
              <a:rPr lang="es-ES" smtClean="0"/>
              <a:t>14/3/18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B228-4780-484F-9C14-E64670F4C4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803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F9143-E40E-DA46-B240-017F20DA2D9D}" type="datetimeFigureOut">
              <a:rPr lang="es-ES" smtClean="0"/>
              <a:t>14/3/18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4B228-4780-484F-9C14-E64670F4C4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1690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evaderqui@aial.es" TargetMode="External"/><Relationship Id="rId5" Type="http://schemas.openxmlformats.org/officeDocument/2006/relationships/image" Target="../media/image15.jpeg"/><Relationship Id="rId10" Type="http://schemas.openxmlformats.org/officeDocument/2006/relationships/image" Target="../media/image19.jpeg"/><Relationship Id="rId4" Type="http://schemas.openxmlformats.org/officeDocument/2006/relationships/hyperlink" Target="http://www.aial.es/" TargetMode="External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estión Internacional del Talento">
            <a:extLst>
              <a:ext uri="{FF2B5EF4-FFF2-40B4-BE49-F238E27FC236}">
                <a16:creationId xmlns:a16="http://schemas.microsoft.com/office/drawing/2014/main" id="{8A493504-D88E-4CBE-B39C-948286B40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0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D940A0E-1006-4F13-9B3C-993785179A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857" y="3505977"/>
            <a:ext cx="7772400" cy="1597868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Reto y futuro de la movilidad internacional.</a:t>
            </a:r>
          </a:p>
        </p:txBody>
      </p:sp>
    </p:spTree>
    <p:extLst>
      <p:ext uri="{BB962C8B-B14F-4D97-AF65-F5344CB8AC3E}">
        <p14:creationId xmlns:p14="http://schemas.microsoft.com/office/powerpoint/2010/main" val="1336300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1727C-47D1-4653-8147-DC6DD1394091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s-ES" sz="36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Tendencias emergentes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16021B6-84F4-4CC1-B989-5419DC13EAC2}"/>
              </a:ext>
            </a:extLst>
          </p:cNvPr>
          <p:cNvSpPr/>
          <p:nvPr/>
        </p:nvSpPr>
        <p:spPr>
          <a:xfrm>
            <a:off x="2435290" y="1884783"/>
            <a:ext cx="4114800" cy="15488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Aumento del uso de políticas en función del nivel de talento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CAD4357-36D8-4299-AF6E-453593B201EC}"/>
              </a:ext>
            </a:extLst>
          </p:cNvPr>
          <p:cNvSpPr/>
          <p:nvPr/>
        </p:nvSpPr>
        <p:spPr>
          <a:xfrm>
            <a:off x="2435290" y="3586065"/>
            <a:ext cx="4114800" cy="15488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En función del tipo de asignación</a:t>
            </a:r>
          </a:p>
          <a:p>
            <a:pPr algn="ctr"/>
            <a:r>
              <a:rPr lang="es-ES" dirty="0"/>
              <a:t>En función del nivel organizacional</a:t>
            </a:r>
          </a:p>
          <a:p>
            <a:pPr algn="ctr"/>
            <a:r>
              <a:rPr lang="es-ES" dirty="0"/>
              <a:t>En función de la unidad de negocio</a:t>
            </a:r>
          </a:p>
          <a:p>
            <a:pPr algn="ctr"/>
            <a:r>
              <a:rPr lang="es-ES" dirty="0"/>
              <a:t>En función de la Región</a:t>
            </a:r>
          </a:p>
        </p:txBody>
      </p:sp>
    </p:spTree>
    <p:extLst>
      <p:ext uri="{BB962C8B-B14F-4D97-AF65-F5344CB8AC3E}">
        <p14:creationId xmlns:p14="http://schemas.microsoft.com/office/powerpoint/2010/main" val="2465709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Image result for global mobility">
            <a:extLst>
              <a:ext uri="{FF2B5EF4-FFF2-40B4-BE49-F238E27FC236}">
                <a16:creationId xmlns:a16="http://schemas.microsoft.com/office/drawing/2014/main" id="{D244D127-CED7-4840-87FA-606E49F25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3" y="1741549"/>
            <a:ext cx="8989653" cy="49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AB51DD7-E46E-4E2C-B37B-17E6885F8C2F}"/>
              </a:ext>
            </a:extLst>
          </p:cNvPr>
          <p:cNvSpPr/>
          <p:nvPr/>
        </p:nvSpPr>
        <p:spPr>
          <a:xfrm>
            <a:off x="830425" y="2029065"/>
            <a:ext cx="32771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Las PERSONAS adecuadas</a:t>
            </a:r>
          </a:p>
          <a:p>
            <a:endParaRPr lang="es-ES" sz="1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ES" sz="1600" dirty="0">
                <a:solidFill>
                  <a:schemeClr val="accent6">
                    <a:lumMod val="75000"/>
                  </a:schemeClr>
                </a:solidFill>
              </a:rPr>
              <a:t>Segmentación del Talento</a:t>
            </a:r>
          </a:p>
          <a:p>
            <a:r>
              <a:rPr lang="es-ES" sz="1600" dirty="0">
                <a:solidFill>
                  <a:schemeClr val="accent6">
                    <a:lumMod val="75000"/>
                  </a:schemeClr>
                </a:solidFill>
              </a:rPr>
              <a:t>Identificación del Talento</a:t>
            </a:r>
          </a:p>
          <a:p>
            <a:r>
              <a:rPr lang="es-ES" sz="1600" dirty="0">
                <a:solidFill>
                  <a:schemeClr val="accent6">
                    <a:lumMod val="75000"/>
                  </a:schemeClr>
                </a:solidFill>
              </a:rPr>
              <a:t>Perfiles de Candidatos</a:t>
            </a:r>
          </a:p>
          <a:p>
            <a:r>
              <a:rPr lang="es-ES" sz="1600" dirty="0">
                <a:solidFill>
                  <a:schemeClr val="accent6">
                    <a:lumMod val="75000"/>
                  </a:schemeClr>
                </a:solidFill>
              </a:rPr>
              <a:t>Criterios de Selección</a:t>
            </a:r>
          </a:p>
          <a:p>
            <a:r>
              <a:rPr lang="es-ES" sz="1600" dirty="0">
                <a:solidFill>
                  <a:schemeClr val="accent6">
                    <a:lumMod val="75000"/>
                  </a:schemeClr>
                </a:solidFill>
              </a:rPr>
              <a:t>Procesos de Selección</a:t>
            </a:r>
          </a:p>
          <a:p>
            <a:endParaRPr lang="es-E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1C8DDC-3F3A-4DD7-A465-E35E5559160A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E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Construyendo enfoque integrado a la estrategia de movilidad del talento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0D9939-7563-4FC6-AD67-019C3B0A5AC1}"/>
              </a:ext>
            </a:extLst>
          </p:cNvPr>
          <p:cNvSpPr/>
          <p:nvPr/>
        </p:nvSpPr>
        <p:spPr>
          <a:xfrm>
            <a:off x="4155234" y="2116151"/>
            <a:ext cx="34585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En los LUGARES y ROLES correctos</a:t>
            </a:r>
          </a:p>
          <a:p>
            <a:r>
              <a:rPr lang="es-ES" sz="2000" dirty="0">
                <a:solidFill>
                  <a:schemeClr val="accent6">
                    <a:lumMod val="75000"/>
                  </a:schemeClr>
                </a:solidFill>
              </a:rPr>
              <a:t>Identificación de la necesidad y lugar.</a:t>
            </a:r>
          </a:p>
          <a:p>
            <a:r>
              <a:rPr lang="es-ES" sz="2000" dirty="0">
                <a:solidFill>
                  <a:schemeClr val="accent6">
                    <a:lumMod val="75000"/>
                  </a:schemeClr>
                </a:solidFill>
              </a:rPr>
              <a:t>Roles Críticos</a:t>
            </a:r>
          </a:p>
          <a:p>
            <a:r>
              <a:rPr lang="es-ES" sz="2000" dirty="0">
                <a:solidFill>
                  <a:schemeClr val="accent6">
                    <a:lumMod val="75000"/>
                  </a:schemeClr>
                </a:solidFill>
              </a:rPr>
              <a:t>Requisitos de habilidades claves.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7E685D-4DB6-4E91-9BD8-05B794F762DD}"/>
              </a:ext>
            </a:extLst>
          </p:cNvPr>
          <p:cNvSpPr/>
          <p:nvPr/>
        </p:nvSpPr>
        <p:spPr>
          <a:xfrm>
            <a:off x="982825" y="4280842"/>
            <a:ext cx="297646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Con el COSTE correcto</a:t>
            </a:r>
          </a:p>
          <a:p>
            <a:endParaRPr lang="es-ES" sz="16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ES" sz="1600" dirty="0">
                <a:solidFill>
                  <a:schemeClr val="accent6">
                    <a:lumMod val="75000"/>
                  </a:schemeClr>
                </a:solidFill>
              </a:rPr>
              <a:t>Tipo de contrato</a:t>
            </a:r>
          </a:p>
          <a:p>
            <a:r>
              <a:rPr lang="es-ES" sz="1600" dirty="0">
                <a:solidFill>
                  <a:schemeClr val="accent6">
                    <a:lumMod val="75000"/>
                  </a:schemeClr>
                </a:solidFill>
              </a:rPr>
              <a:t>Remuneración, beneficios, primas y apoyo</a:t>
            </a:r>
          </a:p>
          <a:p>
            <a:r>
              <a:rPr lang="es-ES" sz="1600" dirty="0">
                <a:solidFill>
                  <a:schemeClr val="accent6">
                    <a:lumMod val="75000"/>
                  </a:schemeClr>
                </a:solidFill>
              </a:rPr>
              <a:t>Gestión de otros tipos de costes</a:t>
            </a:r>
          </a:p>
          <a:p>
            <a:endParaRPr lang="es-ES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F55D31-EB98-479F-A666-8D8F017F0C73}"/>
              </a:ext>
            </a:extLst>
          </p:cNvPr>
          <p:cNvSpPr/>
          <p:nvPr/>
        </p:nvSpPr>
        <p:spPr>
          <a:xfrm>
            <a:off x="4155233" y="4380011"/>
            <a:ext cx="400594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Por el TIEMPO y RESULTADO idóneo</a:t>
            </a:r>
          </a:p>
          <a:p>
            <a:r>
              <a:rPr lang="es-ES" sz="2000" dirty="0">
                <a:solidFill>
                  <a:schemeClr val="accent6">
                    <a:lumMod val="75000"/>
                  </a:schemeClr>
                </a:solidFill>
              </a:rPr>
              <a:t>Propósito de la asignación</a:t>
            </a:r>
          </a:p>
          <a:p>
            <a:r>
              <a:rPr lang="es-ES" sz="2000" dirty="0">
                <a:solidFill>
                  <a:schemeClr val="accent6">
                    <a:lumMod val="75000"/>
                  </a:schemeClr>
                </a:solidFill>
              </a:rPr>
              <a:t>Tipo y duración de la asignación</a:t>
            </a:r>
          </a:p>
          <a:p>
            <a:r>
              <a:rPr lang="es-ES" sz="2000" dirty="0">
                <a:solidFill>
                  <a:schemeClr val="accent6">
                    <a:lumMod val="75000"/>
                  </a:schemeClr>
                </a:solidFill>
              </a:rPr>
              <a:t>Gestión del ciclo de la asignación</a:t>
            </a:r>
          </a:p>
          <a:p>
            <a:r>
              <a:rPr lang="es-ES" sz="2000" dirty="0">
                <a:solidFill>
                  <a:schemeClr val="accent6">
                    <a:lumMod val="75000"/>
                  </a:schemeClr>
                </a:solidFill>
              </a:rPr>
              <a:t>Gestión de la transición o retorno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9028086-EB88-4C82-A1B7-1C9DBC0B4B40}"/>
              </a:ext>
            </a:extLst>
          </p:cNvPr>
          <p:cNvSpPr/>
          <p:nvPr/>
        </p:nvSpPr>
        <p:spPr>
          <a:xfrm>
            <a:off x="3044891" y="1462580"/>
            <a:ext cx="1828800" cy="55793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Talento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A4FA753-6F46-44D1-99D9-B948646E114D}"/>
              </a:ext>
            </a:extLst>
          </p:cNvPr>
          <p:cNvSpPr/>
          <p:nvPr/>
        </p:nvSpPr>
        <p:spPr>
          <a:xfrm>
            <a:off x="6830008" y="3804981"/>
            <a:ext cx="2005110" cy="55793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Planificación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50AB17-DE56-4400-BF09-9335E5A85895}"/>
              </a:ext>
            </a:extLst>
          </p:cNvPr>
          <p:cNvSpPr/>
          <p:nvPr/>
        </p:nvSpPr>
        <p:spPr>
          <a:xfrm>
            <a:off x="3002774" y="6043563"/>
            <a:ext cx="2005110" cy="55793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Inversión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CF38BC-F017-443E-BF4E-2D4F4075766F}"/>
              </a:ext>
            </a:extLst>
          </p:cNvPr>
          <p:cNvSpPr/>
          <p:nvPr/>
        </p:nvSpPr>
        <p:spPr>
          <a:xfrm>
            <a:off x="-110511" y="3824294"/>
            <a:ext cx="2209899" cy="55793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Compensación</a:t>
            </a:r>
          </a:p>
        </p:txBody>
      </p:sp>
    </p:spTree>
    <p:extLst>
      <p:ext uri="{BB962C8B-B14F-4D97-AF65-F5344CB8AC3E}">
        <p14:creationId xmlns:p14="http://schemas.microsoft.com/office/powerpoint/2010/main" val="1209302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global mobility">
            <a:extLst>
              <a:ext uri="{FF2B5EF4-FFF2-40B4-BE49-F238E27FC236}">
                <a16:creationId xmlns:a16="http://schemas.microsoft.com/office/drawing/2014/main" id="{F58137EA-C42A-4180-BDBC-4E7302508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76" y="2659806"/>
            <a:ext cx="7571968" cy="403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F1DB72-7CDA-48D6-9CB5-E861866810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84187"/>
            <a:ext cx="7772400" cy="1470025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Tendencias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40B732-04BA-4D2F-89E1-A4811AFFD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954983"/>
            <a:ext cx="6400800" cy="1752600"/>
          </a:xfrm>
        </p:spPr>
        <p:txBody>
          <a:bodyPr/>
          <a:lstStyle/>
          <a:p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Global </a:t>
            </a:r>
            <a:r>
              <a:rPr lang="es-ES" dirty="0" err="1">
                <a:solidFill>
                  <a:schemeClr val="accent6">
                    <a:lumMod val="75000"/>
                  </a:schemeClr>
                </a:solidFill>
              </a:rPr>
              <a:t>Mobility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201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EC4F9-39A2-4DE3-BD7B-ECAB3C081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041780" cy="1143000"/>
          </a:xfrm>
        </p:spPr>
        <p:txBody>
          <a:bodyPr>
            <a:normAutofit fontScale="90000"/>
          </a:bodyPr>
          <a:lstStyle/>
          <a:p>
            <a:r>
              <a:rPr lang="es-ES" dirty="0"/>
              <a:t>Movilidad Tradicional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0CF959-C0B6-46F4-B49E-72292CC38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28423"/>
            <a:ext cx="3143250" cy="39528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3CC3F71-79C2-4665-BD14-93E43700EB93}"/>
              </a:ext>
            </a:extLst>
          </p:cNvPr>
          <p:cNvSpPr txBox="1">
            <a:spLocks/>
          </p:cNvSpPr>
          <p:nvPr/>
        </p:nvSpPr>
        <p:spPr>
          <a:xfrm>
            <a:off x="5293567" y="434198"/>
            <a:ext cx="30417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/>
              <a:t>Nueva generación en Movilidad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9CA52E-26BF-484D-B9B4-99836B9E2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680" y="2136711"/>
            <a:ext cx="5203320" cy="281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09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B729A-DB8E-476A-86E9-E6FF57BDC5DA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E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¿</a:t>
            </a:r>
            <a:r>
              <a:rPr lang="es-ES">
                <a:solidFill>
                  <a:schemeClr val="lt1"/>
                </a:solidFill>
                <a:latin typeface="+mn-lt"/>
                <a:ea typeface="+mn-ea"/>
                <a:cs typeface="+mn-cs"/>
              </a:rPr>
              <a:t>A qué </a:t>
            </a:r>
            <a:r>
              <a:rPr lang="es-E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departamento reporta la función de Global </a:t>
            </a:r>
            <a:r>
              <a:rPr lang="es-ES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Mobility</a:t>
            </a:r>
            <a:r>
              <a:rPr lang="es-E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DD467A-6EA4-47FF-B129-FF71A43AC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2117660"/>
            <a:ext cx="8267700" cy="41529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D3FD63-B133-46EF-B028-A25756C0BD57}"/>
              </a:ext>
            </a:extLst>
          </p:cNvPr>
          <p:cNvSpPr/>
          <p:nvPr/>
        </p:nvSpPr>
        <p:spPr>
          <a:xfrm>
            <a:off x="7343192" y="6428791"/>
            <a:ext cx="1726163" cy="3172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dirty="0"/>
              <a:t>Fuente: Estudio Mercer Movilidad</a:t>
            </a:r>
          </a:p>
        </p:txBody>
      </p:sp>
    </p:spTree>
    <p:extLst>
      <p:ext uri="{BB962C8B-B14F-4D97-AF65-F5344CB8AC3E}">
        <p14:creationId xmlns:p14="http://schemas.microsoft.com/office/powerpoint/2010/main" val="225763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9AE1B-2E9A-40EE-A7D7-62AC40DC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322906" cy="1292905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s-ES" sz="3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¿Qué actividades realizan hoy los equipos de movilidad y que se espera hagan en 2 años?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B71863-7B49-4E5F-8AB6-11F84FF8A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234" y="1650913"/>
            <a:ext cx="6369893" cy="49815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2F00558-5BF5-4C34-9D9B-C7CBA2B7F6FB}"/>
              </a:ext>
            </a:extLst>
          </p:cNvPr>
          <p:cNvSpPr/>
          <p:nvPr/>
        </p:nvSpPr>
        <p:spPr>
          <a:xfrm>
            <a:off x="7343192" y="6428791"/>
            <a:ext cx="1726163" cy="3172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900" dirty="0"/>
              <a:t>Fuente: </a:t>
            </a:r>
            <a:r>
              <a:rPr lang="es-ES" sz="900" dirty="0" err="1"/>
              <a:t>Infome</a:t>
            </a:r>
            <a:r>
              <a:rPr lang="es-ES" sz="900" dirty="0"/>
              <a:t> PWC Movilidad</a:t>
            </a:r>
          </a:p>
        </p:txBody>
      </p:sp>
    </p:spTree>
    <p:extLst>
      <p:ext uri="{BB962C8B-B14F-4D97-AF65-F5344CB8AC3E}">
        <p14:creationId xmlns:p14="http://schemas.microsoft.com/office/powerpoint/2010/main" val="1877280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1B67A-6C2F-4048-8FEF-0766C1C41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8342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s-ES" sz="3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Inteligencia Cultural Beneficios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BB25A1-C0B9-4258-9849-0A1D43BE9BC2}"/>
              </a:ext>
            </a:extLst>
          </p:cNvPr>
          <p:cNvSpPr/>
          <p:nvPr/>
        </p:nvSpPr>
        <p:spPr>
          <a:xfrm>
            <a:off x="830424" y="1417638"/>
            <a:ext cx="28644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• Los empleados que poseen un alto nivel de inteligencia cultural juegan un papel importante en la reducción de las brechas y los vacíos de conocimiento en una organización.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D49341-7171-4D78-84CA-1FFB6F3E3940}"/>
              </a:ext>
            </a:extLst>
          </p:cNvPr>
          <p:cNvSpPr/>
          <p:nvPr/>
        </p:nvSpPr>
        <p:spPr>
          <a:xfrm>
            <a:off x="4198776" y="1212980"/>
            <a:ext cx="383488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/>
              <a:t>• </a:t>
            </a:r>
            <a:r>
              <a:rPr lang="es-ES" sz="1400" b="1" dirty="0"/>
              <a:t>Ajuste Intercultural </a:t>
            </a:r>
            <a:r>
              <a:rPr lang="es-ES" sz="1400" dirty="0"/>
              <a:t>La inteligencia cultural predice la forma en que una persona se ajustará a las condiciones generales de vida de otra cultura que incluye el entorno de trabajo y las diferentes formas de socialización en un nuevo lugar.</a:t>
            </a:r>
          </a:p>
          <a:p>
            <a:r>
              <a:rPr lang="es-ES" sz="1400" dirty="0"/>
              <a:t> • </a:t>
            </a:r>
            <a:r>
              <a:rPr lang="es-ES" sz="1400" b="1" dirty="0"/>
              <a:t>Juicio y toma de decisiones </a:t>
            </a:r>
            <a:r>
              <a:rPr lang="es-ES" sz="1400" dirty="0"/>
              <a:t>El IC predice la efectividad de evaluación de una situación culturalmente diversa y poder tomar una decisión eficaz. Los individuos con alto IC son más capaces de diagnosticar situaciones y tomar decisiones eficaces en contextos culturalmente diversos. </a:t>
            </a:r>
          </a:p>
          <a:p>
            <a:r>
              <a:rPr lang="es-ES" sz="1400" dirty="0"/>
              <a:t>• </a:t>
            </a:r>
            <a:r>
              <a:rPr lang="es-ES" sz="1400" b="1" dirty="0"/>
              <a:t>Mejora de negociación </a:t>
            </a:r>
            <a:r>
              <a:rPr lang="es-ES" sz="1400" dirty="0"/>
              <a:t>Elevar la capacidad de negociación a través del conocimiento cultural. Ya se trate de negociación formal de contratos o para llegar a acuerdos con compañeros, proveedores, clientes, el aumento de IC mejora día a día las negociaciones interculturales. </a:t>
            </a:r>
          </a:p>
          <a:p>
            <a:r>
              <a:rPr lang="es-ES" sz="1400" dirty="0"/>
              <a:t>• </a:t>
            </a:r>
            <a:r>
              <a:rPr lang="es-ES" sz="1400" b="1" dirty="0"/>
              <a:t>Competencia Técnica </a:t>
            </a:r>
            <a:r>
              <a:rPr lang="es-ES" sz="1400" dirty="0"/>
              <a:t>El IC predice si también existirá competencia técnica de un individuo en un contexto cuando se trabaja en una situación cultural diferente. </a:t>
            </a:r>
          </a:p>
          <a:p>
            <a:r>
              <a:rPr lang="es-ES" sz="1400" dirty="0"/>
              <a:t>• http://www.forbes.com/sites/iese/2015/03/2 4/</a:t>
            </a:r>
            <a:r>
              <a:rPr lang="es-ES" sz="1400" dirty="0" err="1"/>
              <a:t>why</a:t>
            </a:r>
            <a:r>
              <a:rPr lang="es-ES" sz="1400" dirty="0"/>
              <a:t>-</a:t>
            </a:r>
            <a:r>
              <a:rPr lang="es-ES" sz="1400" dirty="0" err="1"/>
              <a:t>you</a:t>
            </a:r>
            <a:r>
              <a:rPr lang="es-ES" sz="1400" dirty="0"/>
              <a:t>-</a:t>
            </a:r>
            <a:r>
              <a:rPr lang="es-ES" sz="1400" dirty="0" err="1"/>
              <a:t>need</a:t>
            </a:r>
            <a:r>
              <a:rPr lang="es-ES" sz="1400" dirty="0"/>
              <a:t>-cultural-</a:t>
            </a:r>
            <a:r>
              <a:rPr lang="es-ES" sz="1400" dirty="0" err="1"/>
              <a:t>intelligence</a:t>
            </a:r>
            <a:r>
              <a:rPr lang="es-ES" sz="1400" dirty="0"/>
              <a:t>-and- </a:t>
            </a:r>
            <a:r>
              <a:rPr lang="es-ES" sz="1400" dirty="0" err="1"/>
              <a:t>how-to-develop-it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867084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8142662-88F2-40ED-A5DC-F5928834B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633" y="178321"/>
            <a:ext cx="5669167" cy="27113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59E9B02-D89D-4567-997E-7A017231AF80}"/>
              </a:ext>
            </a:extLst>
          </p:cNvPr>
          <p:cNvSpPr/>
          <p:nvPr/>
        </p:nvSpPr>
        <p:spPr>
          <a:xfrm>
            <a:off x="4895850" y="3435005"/>
            <a:ext cx="3921584" cy="258532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341A63"/>
                </a:solidFill>
                <a:latin typeface="Helvetica" panose="020B0604020202020204" pitchFamily="34" charset="0"/>
              </a:rPr>
              <a:t>Eva Derqui</a:t>
            </a:r>
            <a:r>
              <a:rPr lang="es-ES" dirty="0">
                <a:solidFill>
                  <a:srgbClr val="212121"/>
                </a:solidFill>
                <a:latin typeface="Helvetica" panose="020B0604020202020204" pitchFamily="34" charset="0"/>
              </a:rPr>
              <a:t>  </a:t>
            </a:r>
            <a:br>
              <a:rPr lang="es-ES" dirty="0">
                <a:solidFill>
                  <a:srgbClr val="212121"/>
                </a:solidFill>
                <a:latin typeface="Helvetica" panose="020B0604020202020204" pitchFamily="34" charset="0"/>
              </a:rPr>
            </a:br>
            <a:endParaRPr lang="es-ES" dirty="0">
              <a:solidFill>
                <a:srgbClr val="212121"/>
              </a:solidFill>
              <a:latin typeface="Helvetica" panose="020B0604020202020204" pitchFamily="34" charset="0"/>
            </a:endParaRPr>
          </a:p>
          <a:p>
            <a:r>
              <a:rPr lang="es-ES" dirty="0">
                <a:solidFill>
                  <a:srgbClr val="341A63"/>
                </a:solidFill>
                <a:latin typeface="Helvetica" panose="020B0604020202020204" pitchFamily="34" charset="0"/>
              </a:rPr>
              <a:t>Vicepresidenta Comisión RRHH Internacional</a:t>
            </a:r>
          </a:p>
          <a:p>
            <a:endParaRPr lang="es-ES" dirty="0">
              <a:solidFill>
                <a:srgbClr val="341A63"/>
              </a:solidFill>
              <a:latin typeface="Helvetica" panose="020B0604020202020204" pitchFamily="34" charset="0"/>
            </a:endParaRPr>
          </a:p>
          <a:p>
            <a:r>
              <a:rPr lang="es-ES" dirty="0">
                <a:latin typeface="Helvetica" panose="020B0604020202020204" pitchFamily="34" charset="0"/>
              </a:rPr>
              <a:t>                    </a:t>
            </a:r>
            <a:r>
              <a:rPr lang="es-ES" dirty="0">
                <a:solidFill>
                  <a:srgbClr val="3242BC"/>
                </a:solidFill>
                <a:latin typeface="Helvetica" panose="020B0604020202020204" pitchFamily="34" charset="0"/>
                <a:hlinkClick r:id="rId4"/>
              </a:rPr>
              <a:t>www.aial.es</a:t>
            </a:r>
            <a:endParaRPr lang="es-ES" dirty="0">
              <a:solidFill>
                <a:srgbClr val="3242BC"/>
              </a:solidFill>
              <a:latin typeface="Helvetica" panose="020B0604020202020204" pitchFamily="34" charset="0"/>
            </a:endParaRPr>
          </a:p>
          <a:p>
            <a:endParaRPr lang="es-ES" dirty="0">
              <a:solidFill>
                <a:srgbClr val="3242BC"/>
              </a:solidFill>
              <a:latin typeface="Helvetica" panose="020B0604020202020204" pitchFamily="34" charset="0"/>
            </a:endParaRPr>
          </a:p>
          <a:p>
            <a:r>
              <a:rPr lang="es-ES" dirty="0">
                <a:solidFill>
                  <a:srgbClr val="341A63"/>
                </a:solidFill>
                <a:latin typeface="Helvetica" panose="020B0604020202020204" pitchFamily="34" charset="0"/>
              </a:rPr>
              <a:t>“AIAL - Asociación de Expertos en Movilidad Internacional”.</a:t>
            </a:r>
            <a:endParaRPr lang="es-ES" dirty="0">
              <a:latin typeface="Helvetica" panose="020B0604020202020204" pitchFamily="34" charset="0"/>
            </a:endParaRPr>
          </a:p>
        </p:txBody>
      </p:sp>
      <p:pic>
        <p:nvPicPr>
          <p:cNvPr id="9" name="Picture 1" descr="AIAL Asociación Internacional de Abogados Laboralistas">
            <a:extLst>
              <a:ext uri="{FF2B5EF4-FFF2-40B4-BE49-F238E27FC236}">
                <a16:creationId xmlns:a16="http://schemas.microsoft.com/office/drawing/2014/main" id="{E9612E14-8DC6-4B56-8CCD-59CA9EC79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114" y="4766281"/>
            <a:ext cx="1143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68B95B8-B186-419D-B0DA-822977C779C1}"/>
              </a:ext>
            </a:extLst>
          </p:cNvPr>
          <p:cNvSpPr/>
          <p:nvPr/>
        </p:nvSpPr>
        <p:spPr>
          <a:xfrm>
            <a:off x="323849" y="3427039"/>
            <a:ext cx="4481415" cy="258532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br>
              <a:rPr lang="es-ES" dirty="0">
                <a:solidFill>
                  <a:srgbClr val="212121"/>
                </a:solidFill>
                <a:latin typeface="Helvetica" panose="020B0604020202020204" pitchFamily="34" charset="0"/>
              </a:rPr>
            </a:br>
            <a:r>
              <a:rPr lang="es-ES" dirty="0">
                <a:solidFill>
                  <a:srgbClr val="212121"/>
                </a:solidFill>
                <a:latin typeface="Helvetica" panose="020B0604020202020204" pitchFamily="34" charset="0"/>
              </a:rPr>
              <a:t>              </a:t>
            </a:r>
            <a:r>
              <a:rPr lang="es-ES" dirty="0">
                <a:solidFill>
                  <a:srgbClr val="3242BC"/>
                </a:solidFill>
                <a:latin typeface="Helvetica" panose="020B0604020202020204" pitchFamily="34" charset="0"/>
                <a:hlinkClick r:id="rId6"/>
              </a:rPr>
              <a:t>evaderqui@aial.es</a:t>
            </a:r>
            <a:endParaRPr lang="es-ES" dirty="0">
              <a:solidFill>
                <a:srgbClr val="3242BC"/>
              </a:solidFill>
              <a:latin typeface="Helvetica" panose="020B0604020202020204" pitchFamily="34" charset="0"/>
            </a:endParaRPr>
          </a:p>
          <a:p>
            <a:r>
              <a:rPr lang="es-ES" dirty="0">
                <a:solidFill>
                  <a:srgbClr val="3242BC"/>
                </a:solidFill>
                <a:latin typeface="Helvetica" panose="020B0604020202020204" pitchFamily="34" charset="0"/>
              </a:rPr>
              <a:t>              evaderqui@gmail.com</a:t>
            </a:r>
          </a:p>
          <a:p>
            <a:endParaRPr lang="es-ES" dirty="0">
              <a:solidFill>
                <a:srgbClr val="212121"/>
              </a:solidFill>
              <a:latin typeface="Helvetica" panose="020B0604020202020204" pitchFamily="34" charset="0"/>
            </a:endParaRPr>
          </a:p>
          <a:p>
            <a:br>
              <a:rPr lang="es-ES" dirty="0">
                <a:latin typeface="Helvetica" panose="020B0604020202020204" pitchFamily="34" charset="0"/>
              </a:rPr>
            </a:br>
            <a:r>
              <a:rPr lang="es-ES" dirty="0">
                <a:solidFill>
                  <a:srgbClr val="341A63"/>
                </a:solidFill>
                <a:latin typeface="Helvetica" panose="020B0604020202020204" pitchFamily="34" charset="0"/>
              </a:rPr>
              <a:t>       +34 618 378 033</a:t>
            </a:r>
          </a:p>
          <a:p>
            <a:endParaRPr lang="es-ES" dirty="0">
              <a:solidFill>
                <a:srgbClr val="341A63"/>
              </a:solidFill>
              <a:latin typeface="Helvetica" panose="020B0604020202020204" pitchFamily="34" charset="0"/>
            </a:endParaRPr>
          </a:p>
          <a:p>
            <a:endParaRPr lang="es-ES" dirty="0">
              <a:solidFill>
                <a:srgbClr val="341A63"/>
              </a:solidFill>
              <a:latin typeface="Helvetica" panose="020B0604020202020204" pitchFamily="34" charset="0"/>
            </a:endParaRPr>
          </a:p>
          <a:p>
            <a:endParaRPr lang="es-ES" dirty="0">
              <a:solidFill>
                <a:srgbClr val="341A63"/>
              </a:solidFill>
              <a:latin typeface="Helvetica" panose="020B0604020202020204" pitchFamily="34" charset="0"/>
            </a:endParaRPr>
          </a:p>
        </p:txBody>
      </p:sp>
      <p:pic>
        <p:nvPicPr>
          <p:cNvPr id="15" name="Picture 6" descr="LinkedIn">
            <a:extLst>
              <a:ext uri="{FF2B5EF4-FFF2-40B4-BE49-F238E27FC236}">
                <a16:creationId xmlns:a16="http://schemas.microsoft.com/office/drawing/2014/main" id="{6E1637E8-0105-4F96-B634-9C92216B8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71" y="5274863"/>
            <a:ext cx="472557" cy="47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65D1EE2-96DE-47CF-849B-A2A8561C92E7}"/>
              </a:ext>
            </a:extLst>
          </p:cNvPr>
          <p:cNvSpPr/>
          <p:nvPr/>
        </p:nvSpPr>
        <p:spPr>
          <a:xfrm>
            <a:off x="994553" y="5283838"/>
            <a:ext cx="3642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/>
              <a:t>https://www.linkedin.com/in/eva-derqui/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109F59-747A-4BF3-B74B-7289550953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810" y="3675704"/>
            <a:ext cx="824847" cy="5662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A1F5E6-15FF-4F2F-B165-5C83467FD0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4271" y="4349801"/>
            <a:ext cx="472557" cy="7647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57DCFFC-F5B0-4AFD-83FD-A133D4E096E6}"/>
              </a:ext>
            </a:extLst>
          </p:cNvPr>
          <p:cNvSpPr/>
          <p:nvPr/>
        </p:nvSpPr>
        <p:spPr>
          <a:xfrm>
            <a:off x="1622169" y="2520384"/>
            <a:ext cx="52344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altLang="es-ES" dirty="0"/>
              <a:t>“La internacionalización ha llegado para quedarse y tenemos que poner el foco en las personas para favorecer el éxito de nuestras organizaciones.”</a:t>
            </a:r>
          </a:p>
        </p:txBody>
      </p:sp>
      <p:pic>
        <p:nvPicPr>
          <p:cNvPr id="3078" name="Picture 6" descr="Eva Derqui">
            <a:extLst>
              <a:ext uri="{FF2B5EF4-FFF2-40B4-BE49-F238E27FC236}">
                <a16:creationId xmlns:a16="http://schemas.microsoft.com/office/drawing/2014/main" id="{4A6CFCBD-B9A9-4A3C-9867-0B46789E0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61238"/>
            <a:ext cx="1425906" cy="128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89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C1ADC-25AA-4E18-9CC5-D24DA71B70D9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Agenda de la Sesión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D8ADCA-E397-4833-9406-8B5C84B49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352" y="1636745"/>
            <a:ext cx="1190625" cy="4648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28AAAE3-9179-456C-AD67-9B1B9CB3E4C3}"/>
              </a:ext>
            </a:extLst>
          </p:cNvPr>
          <p:cNvSpPr txBox="1">
            <a:spLocks/>
          </p:cNvSpPr>
          <p:nvPr/>
        </p:nvSpPr>
        <p:spPr>
          <a:xfrm>
            <a:off x="1659001" y="2285999"/>
            <a:ext cx="6932647" cy="21740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dirty="0"/>
              <a:t>Movilidad internacional.</a:t>
            </a:r>
          </a:p>
          <a:p>
            <a:pPr algn="l"/>
            <a:endParaRPr lang="es-ES" sz="2000" dirty="0"/>
          </a:p>
          <a:p>
            <a:pPr algn="l"/>
            <a:r>
              <a:rPr lang="es-ES" sz="2000" dirty="0"/>
              <a:t>Gestión internacional del talento.</a:t>
            </a:r>
          </a:p>
          <a:p>
            <a:pPr algn="l"/>
            <a:endParaRPr lang="es-ES" sz="2000" dirty="0"/>
          </a:p>
          <a:p>
            <a:pPr algn="l"/>
            <a:r>
              <a:rPr lang="es-ES" sz="2000" dirty="0"/>
              <a:t>¿Cómo se gestionan e integran?</a:t>
            </a:r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La </a:t>
            </a:r>
            <a:r>
              <a:rPr lang="en-US" sz="2000" dirty="0" err="1"/>
              <a:t>importancia</a:t>
            </a:r>
            <a:r>
              <a:rPr lang="en-US" sz="2000" dirty="0"/>
              <a:t> del </a:t>
            </a:r>
            <a:r>
              <a:rPr lang="en-US" sz="2000" b="1" dirty="0" err="1"/>
              <a:t>rol</a:t>
            </a:r>
            <a:r>
              <a:rPr lang="en-US" sz="2000" dirty="0"/>
              <a:t> del </a:t>
            </a:r>
            <a:r>
              <a:rPr lang="en-US" sz="2000" dirty="0" err="1"/>
              <a:t>experto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movilidad</a:t>
            </a:r>
            <a:r>
              <a:rPr lang="en-US" sz="2000" dirty="0"/>
              <a:t> </a:t>
            </a:r>
            <a:r>
              <a:rPr lang="en-US" sz="2000" dirty="0" err="1"/>
              <a:t>internacional</a:t>
            </a:r>
            <a:r>
              <a:rPr lang="en-US" sz="2000" dirty="0"/>
              <a:t>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763729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C8DDC-3F3A-4DD7-A465-E35E5559160A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Movilidad Internacional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B51DD7-E46E-4E2C-B37B-17E6885F8C2F}"/>
              </a:ext>
            </a:extLst>
          </p:cNvPr>
          <p:cNvSpPr/>
          <p:nvPr/>
        </p:nvSpPr>
        <p:spPr>
          <a:xfrm>
            <a:off x="830424" y="2029065"/>
            <a:ext cx="714724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Empresas de todo el mundo están considerando la movilidad como una palanca para ayudarles a alcanzar los objetivos de crecimiento y forjar en los líderes de hoy la visión global necesaria para afrontar los retos de negocio actuales. 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La movilidad internacional de los trabajadores, requiere de una estrategia y un diseño, ya que confluyen </a:t>
            </a:r>
            <a:r>
              <a:rPr lang="es-ES" sz="2000" b="1" dirty="0"/>
              <a:t>aspectos laborales, fiscales, migratorios y de seguridad social internacional</a:t>
            </a:r>
            <a:r>
              <a:rPr lang="es-ES" sz="2000" dirty="0"/>
              <a:t> así como la legislación de los países de destino.</a:t>
            </a:r>
          </a:p>
          <a:p>
            <a:pPr algn="just"/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585089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7910A9-988F-4421-BE9E-142EB9C54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090" y="1799740"/>
            <a:ext cx="4705270" cy="43534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140AEA-9A52-45F0-9C59-616BCA902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846138"/>
            <a:ext cx="4343400" cy="54483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6FFE4B1-0A30-495A-8FDA-27EBB13DD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World Economic Forum (WEF) collaboration Human capital risk, employability and mobility are critical issues at the WEF’s annual meeting in Davos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243792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38A8AA-17F2-4C2F-A245-4DEE4E8E5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3050"/>
            <a:ext cx="8248261" cy="1705040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ES" sz="44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¿Por qué las organizaciones asignan personal a nivel mundial?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7F7478-D620-4AE7-8CE5-C698A8EA8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21" y="2411056"/>
            <a:ext cx="4938031" cy="4055058"/>
          </a:xfrm>
        </p:spPr>
        <p:txBody>
          <a:bodyPr>
            <a:noAutofit/>
          </a:bodyPr>
          <a:lstStyle/>
          <a:p>
            <a:r>
              <a:rPr lang="es-ES" sz="2000" dirty="0"/>
              <a:t>Para ajustarse a las necesidades empresariales.</a:t>
            </a:r>
          </a:p>
          <a:p>
            <a:r>
              <a:rPr lang="es-ES" sz="2000" dirty="0"/>
              <a:t>Cubrir falta de conocimiento en los “host </a:t>
            </a:r>
            <a:r>
              <a:rPr lang="es-ES" sz="2000" dirty="0" err="1"/>
              <a:t>countries</a:t>
            </a:r>
            <a:r>
              <a:rPr lang="es-ES" sz="2000" dirty="0"/>
              <a:t>”.</a:t>
            </a:r>
          </a:p>
          <a:p>
            <a:r>
              <a:rPr lang="es-ES" sz="2000" dirty="0"/>
              <a:t>Como parte dela gestión y desarrollo de talento.</a:t>
            </a:r>
          </a:p>
          <a:p>
            <a:r>
              <a:rPr lang="es-ES" sz="2000" dirty="0"/>
              <a:t>Desarrollo de lideres senior.</a:t>
            </a:r>
          </a:p>
          <a:p>
            <a:r>
              <a:rPr lang="es-ES" sz="2000" dirty="0"/>
              <a:t>Solicitado por el empleado como parte de su propio desarrollo.</a:t>
            </a:r>
          </a:p>
          <a:p>
            <a:r>
              <a:rPr lang="es-ES" sz="2000" dirty="0"/>
              <a:t>Traslado de conocimiento del “host country” al HQ.</a:t>
            </a:r>
          </a:p>
          <a:p>
            <a:r>
              <a:rPr lang="es-ES" sz="2000" dirty="0"/>
              <a:t>Deseo de desarrollo de una visión global.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08E6E3-EC72-4014-A953-8EF680F09A2F}"/>
              </a:ext>
            </a:extLst>
          </p:cNvPr>
          <p:cNvSpPr/>
          <p:nvPr/>
        </p:nvSpPr>
        <p:spPr>
          <a:xfrm>
            <a:off x="5432553" y="2514434"/>
            <a:ext cx="3515503" cy="2418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98%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1DB13F-6142-4529-ABCE-F6D782C55A68}"/>
              </a:ext>
            </a:extLst>
          </p:cNvPr>
          <p:cNvSpPr/>
          <p:nvPr/>
        </p:nvSpPr>
        <p:spPr>
          <a:xfrm>
            <a:off x="5432552" y="3171679"/>
            <a:ext cx="3030312" cy="2418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85%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34A976-08C4-42EC-8B96-468B6549D272}"/>
              </a:ext>
            </a:extLst>
          </p:cNvPr>
          <p:cNvSpPr/>
          <p:nvPr/>
        </p:nvSpPr>
        <p:spPr>
          <a:xfrm>
            <a:off x="5432553" y="3897086"/>
            <a:ext cx="2815708" cy="2418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60%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35029F-61EF-4AF4-BC4D-CDC95CD6F31B}"/>
              </a:ext>
            </a:extLst>
          </p:cNvPr>
          <p:cNvSpPr/>
          <p:nvPr/>
        </p:nvSpPr>
        <p:spPr>
          <a:xfrm>
            <a:off x="5432553" y="4550886"/>
            <a:ext cx="2591774" cy="2418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57%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5C7062-54CE-4241-A149-839957E7248A}"/>
              </a:ext>
            </a:extLst>
          </p:cNvPr>
          <p:cNvSpPr/>
          <p:nvPr/>
        </p:nvSpPr>
        <p:spPr>
          <a:xfrm>
            <a:off x="5432552" y="4966329"/>
            <a:ext cx="2433153" cy="2418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50%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F82326-CCE2-4E6C-9A96-89A714D78691}"/>
              </a:ext>
            </a:extLst>
          </p:cNvPr>
          <p:cNvSpPr/>
          <p:nvPr/>
        </p:nvSpPr>
        <p:spPr>
          <a:xfrm>
            <a:off x="5432552" y="5502673"/>
            <a:ext cx="2181228" cy="2418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45%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320DAE-62D7-4DAF-9DCD-73E4DDC4428C}"/>
              </a:ext>
            </a:extLst>
          </p:cNvPr>
          <p:cNvSpPr/>
          <p:nvPr/>
        </p:nvSpPr>
        <p:spPr>
          <a:xfrm>
            <a:off x="5432554" y="6199793"/>
            <a:ext cx="2181228" cy="2418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32%</a:t>
            </a:r>
          </a:p>
        </p:txBody>
      </p:sp>
    </p:spTree>
    <p:extLst>
      <p:ext uri="{BB962C8B-B14F-4D97-AF65-F5344CB8AC3E}">
        <p14:creationId xmlns:p14="http://schemas.microsoft.com/office/powerpoint/2010/main" val="103852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111220-2A78-467B-9B13-2B1168792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6A3EE5DA-4E3E-44BE-A964-8C8DC3C1A3D4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154955" cy="14515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Colaboración “Intra-Company”</a:t>
            </a:r>
          </a:p>
          <a:p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Clave también para el éxito en Movilidad del Talento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3EC01C81-5A24-48AE-BA52-C55D78BF80FF}"/>
              </a:ext>
            </a:extLst>
          </p:cNvPr>
          <p:cNvSpPr/>
          <p:nvPr/>
        </p:nvSpPr>
        <p:spPr>
          <a:xfrm>
            <a:off x="457201" y="3536886"/>
            <a:ext cx="1976346" cy="1586205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Compensación y Beneficios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7B697799-2930-4998-BF9B-6102166B2783}"/>
              </a:ext>
            </a:extLst>
          </p:cNvPr>
          <p:cNvSpPr/>
          <p:nvPr/>
        </p:nvSpPr>
        <p:spPr>
          <a:xfrm>
            <a:off x="2559699" y="1774371"/>
            <a:ext cx="1539551" cy="1586205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Formación y desarrollo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1C552446-9758-4DD7-A277-704CCA71103C}"/>
              </a:ext>
            </a:extLst>
          </p:cNvPr>
          <p:cNvSpPr/>
          <p:nvPr/>
        </p:nvSpPr>
        <p:spPr>
          <a:xfrm>
            <a:off x="2585947" y="4946779"/>
            <a:ext cx="1818101" cy="1586205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err="1"/>
              <a:t>Comunicació-nes</a:t>
            </a:r>
            <a:r>
              <a:rPr lang="es-ES" sz="1600" dirty="0"/>
              <a:t> con el empleado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7A1084EE-580A-4953-AD87-DF3D2DA2643E}"/>
              </a:ext>
            </a:extLst>
          </p:cNvPr>
          <p:cNvSpPr/>
          <p:nvPr/>
        </p:nvSpPr>
        <p:spPr>
          <a:xfrm>
            <a:off x="4895460" y="4946778"/>
            <a:ext cx="1539551" cy="1586205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Global </a:t>
            </a:r>
            <a:r>
              <a:rPr lang="es-ES" dirty="0" err="1"/>
              <a:t>Mobility</a:t>
            </a:r>
            <a:endParaRPr lang="es-ES" dirty="0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95777D66-1EB1-4C90-9529-8F8330B8C3D2}"/>
              </a:ext>
            </a:extLst>
          </p:cNvPr>
          <p:cNvSpPr/>
          <p:nvPr/>
        </p:nvSpPr>
        <p:spPr>
          <a:xfrm>
            <a:off x="4895462" y="1828204"/>
            <a:ext cx="1539551" cy="1586205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Desarrollo en liderazgo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6B601A76-34EF-4506-9BA5-5EE0E983A9FE}"/>
              </a:ext>
            </a:extLst>
          </p:cNvPr>
          <p:cNvSpPr/>
          <p:nvPr/>
        </p:nvSpPr>
        <p:spPr>
          <a:xfrm>
            <a:off x="3727579" y="3426829"/>
            <a:ext cx="1539551" cy="1586205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39138DC-B909-43A0-96EA-900CADD292F1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3586841" y="3312366"/>
            <a:ext cx="366200" cy="3467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A66CB1A-6C9F-4053-8980-E8D800471D6C}"/>
              </a:ext>
            </a:extLst>
          </p:cNvPr>
          <p:cNvCxnSpPr>
            <a:cxnSpLocks/>
          </p:cNvCxnSpPr>
          <p:nvPr/>
        </p:nvCxnSpPr>
        <p:spPr>
          <a:xfrm>
            <a:off x="5047860" y="4685877"/>
            <a:ext cx="235572" cy="3505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94EF8A4-148E-44FF-97A8-AAA3274A7AC1}"/>
              </a:ext>
            </a:extLst>
          </p:cNvPr>
          <p:cNvCxnSpPr>
            <a:cxnSpLocks/>
            <a:stCxn id="12" idx="3"/>
          </p:cNvCxnSpPr>
          <p:nvPr/>
        </p:nvCxnSpPr>
        <p:spPr>
          <a:xfrm flipH="1">
            <a:off x="4907902" y="3182115"/>
            <a:ext cx="213022" cy="3168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57FB9B-F340-4022-AE04-C0467FE13443}"/>
              </a:ext>
            </a:extLst>
          </p:cNvPr>
          <p:cNvCxnSpPr>
            <a:cxnSpLocks/>
          </p:cNvCxnSpPr>
          <p:nvPr/>
        </p:nvCxnSpPr>
        <p:spPr>
          <a:xfrm flipH="1">
            <a:off x="3711277" y="4719005"/>
            <a:ext cx="225463" cy="280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B5F430D-6D46-429E-8020-5E2C2D592778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2433547" y="4329989"/>
            <a:ext cx="12777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4C51821-67CB-4D27-B518-03A68C60D7C2}"/>
              </a:ext>
            </a:extLst>
          </p:cNvPr>
          <p:cNvCxnSpPr>
            <a:cxnSpLocks/>
          </p:cNvCxnSpPr>
          <p:nvPr/>
        </p:nvCxnSpPr>
        <p:spPr>
          <a:xfrm flipV="1">
            <a:off x="5277262" y="4276501"/>
            <a:ext cx="116788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51AD3594-EBA3-4976-B5E1-8D12D2E730F2}"/>
              </a:ext>
            </a:extLst>
          </p:cNvPr>
          <p:cNvSpPr/>
          <p:nvPr/>
        </p:nvSpPr>
        <p:spPr>
          <a:xfrm>
            <a:off x="6486380" y="3536886"/>
            <a:ext cx="1976346" cy="1586205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/>
              <a:t>Gestión del Talento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5B0F63D-AAD8-4E3D-8614-5552B910D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579" y="3498980"/>
            <a:ext cx="15716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81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C8EE8-EEBD-49E6-B133-4E415D5637F9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E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Global </a:t>
            </a:r>
            <a:r>
              <a:rPr lang="es-ES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Mobility</a:t>
            </a:r>
            <a:r>
              <a:rPr lang="es-E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y Gestión del Talento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2B39DB-D5EA-4AE4-BE9B-3D18087C7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2788589"/>
            <a:ext cx="8020050" cy="286702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21785F0-3D74-4317-B845-E9504688B3DD}"/>
              </a:ext>
            </a:extLst>
          </p:cNvPr>
          <p:cNvSpPr txBox="1">
            <a:spLocks/>
          </p:cNvSpPr>
          <p:nvPr/>
        </p:nvSpPr>
        <p:spPr>
          <a:xfrm>
            <a:off x="352425" y="1417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¿Qué integrados están hoy su programa de GM y el gestión del talento?</a:t>
            </a:r>
          </a:p>
          <a:p>
            <a:r>
              <a:rPr lang="es-ES" dirty="0"/>
              <a:t>¿Cómo quiere dirección que estén de integrados ambos programas?</a:t>
            </a:r>
          </a:p>
        </p:txBody>
      </p:sp>
    </p:spTree>
    <p:extLst>
      <p:ext uri="{BB962C8B-B14F-4D97-AF65-F5344CB8AC3E}">
        <p14:creationId xmlns:p14="http://schemas.microsoft.com/office/powerpoint/2010/main" val="3866062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ligning Global Mobility &amp; Talent Management">
            <a:extLst>
              <a:ext uri="{FF2B5EF4-FFF2-40B4-BE49-F238E27FC236}">
                <a16:creationId xmlns:a16="http://schemas.microsoft.com/office/drawing/2014/main" id="{6556B4FE-5F51-4990-89B3-EF2DDF6EC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651" y="2385530"/>
            <a:ext cx="4584052" cy="261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9A8C58F-5851-44D3-9CF4-7306DB6E7E31}"/>
              </a:ext>
            </a:extLst>
          </p:cNvPr>
          <p:cNvSpPr/>
          <p:nvPr/>
        </p:nvSpPr>
        <p:spPr>
          <a:xfrm>
            <a:off x="199247" y="1670184"/>
            <a:ext cx="2043404" cy="13498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Poniendo mas cerca Talento y GM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C704DB-4FD7-46AD-9EA3-51C94E0BA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54955" cy="1199599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ES" dirty="0"/>
              <a:t>Alineando Gestión del Talento y Movilidad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4900D09-2272-4DDB-9BCB-4D9EA220C84B}"/>
              </a:ext>
            </a:extLst>
          </p:cNvPr>
          <p:cNvSpPr/>
          <p:nvPr/>
        </p:nvSpPr>
        <p:spPr>
          <a:xfrm>
            <a:off x="6826703" y="1542669"/>
            <a:ext cx="2043404" cy="14369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Lideres con experiencia Internacional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C8158C9-2062-4567-B0EB-6A716EB29F8D}"/>
              </a:ext>
            </a:extLst>
          </p:cNvPr>
          <p:cNvSpPr/>
          <p:nvPr/>
        </p:nvSpPr>
        <p:spPr>
          <a:xfrm>
            <a:off x="457200" y="4792824"/>
            <a:ext cx="2043404" cy="14369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Diversidad generacional. </a:t>
            </a:r>
            <a:r>
              <a:rPr lang="es-ES" dirty="0" err="1"/>
              <a:t>Milenials</a:t>
            </a:r>
            <a:endParaRPr lang="es-E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FCD1907-92B4-4731-9A2B-73012954FB54}"/>
              </a:ext>
            </a:extLst>
          </p:cNvPr>
          <p:cNvSpPr/>
          <p:nvPr/>
        </p:nvSpPr>
        <p:spPr>
          <a:xfrm>
            <a:off x="6643398" y="4700191"/>
            <a:ext cx="2043404" cy="14369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Progresión de carrera y métricas KPI´S y ROI</a:t>
            </a:r>
          </a:p>
        </p:txBody>
      </p:sp>
    </p:spTree>
    <p:extLst>
      <p:ext uri="{BB962C8B-B14F-4D97-AF65-F5344CB8AC3E}">
        <p14:creationId xmlns:p14="http://schemas.microsoft.com/office/powerpoint/2010/main" val="2320658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7A513-5F63-4BE8-8A27-1CEBBE7C0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76407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s-ES" sz="36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Optimización de la movilidad del Talento</a:t>
            </a:r>
            <a:br>
              <a:rPr lang="es-ES" sz="36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</a:br>
            <a:r>
              <a:rPr lang="es-ES" sz="36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Foco en talento crítico y roles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A549AF-600A-4847-A392-B16E98D571FD}"/>
              </a:ext>
            </a:extLst>
          </p:cNvPr>
          <p:cNvSpPr/>
          <p:nvPr/>
        </p:nvSpPr>
        <p:spPr>
          <a:xfrm>
            <a:off x="1772816" y="2304661"/>
            <a:ext cx="2379306" cy="15582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Talento algo potencial </a:t>
            </a:r>
            <a:r>
              <a:rPr lang="es-ES" sz="2000" b="1" dirty="0">
                <a:solidFill>
                  <a:schemeClr val="tx1"/>
                </a:solidFill>
              </a:rPr>
              <a:t>emergente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C0953C-3D9A-4595-A23E-19D5FF5C42B5}"/>
              </a:ext>
            </a:extLst>
          </p:cNvPr>
          <p:cNvSpPr/>
          <p:nvPr/>
        </p:nvSpPr>
        <p:spPr>
          <a:xfrm>
            <a:off x="4687078" y="2304661"/>
            <a:ext cx="2379306" cy="155821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FFFF00"/>
                </a:solidFill>
              </a:rPr>
              <a:t>Liderazgo </a:t>
            </a:r>
            <a:r>
              <a:rPr lang="es-ES" sz="2000" b="1" dirty="0">
                <a:solidFill>
                  <a:srgbClr val="FFFF00"/>
                </a:solidFill>
              </a:rPr>
              <a:t>estratégico</a:t>
            </a:r>
            <a:r>
              <a:rPr lang="es-ES" dirty="0">
                <a:solidFill>
                  <a:srgbClr val="FFFF00"/>
                </a:solidFill>
              </a:rPr>
              <a:t> de negocio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70CC15-2AA3-4DFC-86A7-F9D8FB49622C}"/>
              </a:ext>
            </a:extLst>
          </p:cNvPr>
          <p:cNvSpPr/>
          <p:nvPr/>
        </p:nvSpPr>
        <p:spPr>
          <a:xfrm>
            <a:off x="1772816" y="4015273"/>
            <a:ext cx="2379306" cy="15582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Desarrollo de carrera </a:t>
            </a:r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voluntario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BA4E85-44D4-4C6C-8D94-03D7CBE4722A}"/>
              </a:ext>
            </a:extLst>
          </p:cNvPr>
          <p:cNvSpPr/>
          <p:nvPr/>
        </p:nvSpPr>
        <p:spPr>
          <a:xfrm>
            <a:off x="4687078" y="4015273"/>
            <a:ext cx="2379306" cy="15582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Expertos técnicos </a:t>
            </a:r>
            <a:r>
              <a:rPr lang="es-ES" b="1" dirty="0">
                <a:solidFill>
                  <a:schemeClr val="tx1"/>
                </a:solidFill>
              </a:rPr>
              <a:t>maduros</a:t>
            </a: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06223C54-C4B7-4A16-86D9-83896B2B7FA5}"/>
              </a:ext>
            </a:extLst>
          </p:cNvPr>
          <p:cNvSpPr/>
          <p:nvPr/>
        </p:nvSpPr>
        <p:spPr>
          <a:xfrm>
            <a:off x="718458" y="2192694"/>
            <a:ext cx="681134" cy="345232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dirty="0"/>
              <a:t>Valor para el desarrollo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EC168A4-185D-4D69-A40E-6458AD69E8F1}"/>
              </a:ext>
            </a:extLst>
          </p:cNvPr>
          <p:cNvSpPr/>
          <p:nvPr/>
        </p:nvSpPr>
        <p:spPr>
          <a:xfrm>
            <a:off x="1996751" y="5943601"/>
            <a:ext cx="5069633" cy="55050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Valor para el negocio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A40B939-7D56-4B09-AFD0-53AF8FB1D08C}"/>
              </a:ext>
            </a:extLst>
          </p:cNvPr>
          <p:cNvSpPr/>
          <p:nvPr/>
        </p:nvSpPr>
        <p:spPr>
          <a:xfrm>
            <a:off x="718457" y="1827244"/>
            <a:ext cx="681135" cy="289249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High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6732610-A3CD-4CDE-8908-5736F22F3609}"/>
              </a:ext>
            </a:extLst>
          </p:cNvPr>
          <p:cNvSpPr/>
          <p:nvPr/>
        </p:nvSpPr>
        <p:spPr>
          <a:xfrm>
            <a:off x="7252996" y="6130211"/>
            <a:ext cx="681135" cy="289249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High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FEF5EC9-BD3B-4C0D-BE77-4E4E023DA646}"/>
              </a:ext>
            </a:extLst>
          </p:cNvPr>
          <p:cNvSpPr/>
          <p:nvPr/>
        </p:nvSpPr>
        <p:spPr>
          <a:xfrm>
            <a:off x="979714" y="6086669"/>
            <a:ext cx="681135" cy="289249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Low</a:t>
            </a:r>
          </a:p>
        </p:txBody>
      </p:sp>
    </p:spTree>
    <p:extLst>
      <p:ext uri="{BB962C8B-B14F-4D97-AF65-F5344CB8AC3E}">
        <p14:creationId xmlns:p14="http://schemas.microsoft.com/office/powerpoint/2010/main" val="2866760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</TotalTime>
  <Words>766</Words>
  <Application>Microsoft Macintosh PowerPoint</Application>
  <PresentationFormat>Presentación en pantalla (4:3)</PresentationFormat>
  <Paragraphs>117</Paragraphs>
  <Slides>17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Helvetica</vt:lpstr>
      <vt:lpstr>Tema de Office</vt:lpstr>
      <vt:lpstr>Reto y futuro de la movilidad internacional.</vt:lpstr>
      <vt:lpstr>Agenda de la Sesión</vt:lpstr>
      <vt:lpstr>Movilidad Internacional</vt:lpstr>
      <vt:lpstr>World Economic Forum (WEF) collaboration Human capital risk, employability and mobility are critical issues at the WEF’s annual meeting in Davos</vt:lpstr>
      <vt:lpstr>¿Por qué las organizaciones asignan personal a nivel mundial?</vt:lpstr>
      <vt:lpstr>Presentación de PowerPoint</vt:lpstr>
      <vt:lpstr>Global Mobility y Gestión del Talento</vt:lpstr>
      <vt:lpstr>Alineando Gestión del Talento y Movilidad</vt:lpstr>
      <vt:lpstr>Optimización de la movilidad del Talento Foco en talento crítico y roles</vt:lpstr>
      <vt:lpstr>Tendencias emergentes</vt:lpstr>
      <vt:lpstr>Construyendo enfoque integrado a la estrategia de movilidad del talento</vt:lpstr>
      <vt:lpstr>Tendencias</vt:lpstr>
      <vt:lpstr>Movilidad Tradicional</vt:lpstr>
      <vt:lpstr>¿A qué departamento reporta la función de Global Mobility?</vt:lpstr>
      <vt:lpstr>¿Qué actividades realizan hoy los equipos de movilidad y que se espera hagan en 2 años?</vt:lpstr>
      <vt:lpstr>Inteligencia Cultural Beneficios</vt:lpstr>
      <vt:lpstr>Presentación de PowerPoint</vt:lpstr>
    </vt:vector>
  </TitlesOfParts>
  <Company>KAYROS INSTITUTE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>Daniel Uceda Peña  - Primaria6A</cp:lastModifiedBy>
  <cp:revision>62</cp:revision>
  <cp:lastPrinted>2018-03-09T11:23:26Z</cp:lastPrinted>
  <dcterms:created xsi:type="dcterms:W3CDTF">2018-03-05T09:45:16Z</dcterms:created>
  <dcterms:modified xsi:type="dcterms:W3CDTF">2018-03-14T08:58:30Z</dcterms:modified>
</cp:coreProperties>
</file>